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3" r:id="rId4"/>
    <p:sldId id="260" r:id="rId5"/>
    <p:sldId id="270" r:id="rId6"/>
    <p:sldId id="264" r:id="rId7"/>
    <p:sldId id="265" r:id="rId8"/>
    <p:sldId id="266" r:id="rId9"/>
    <p:sldId id="268" r:id="rId10"/>
    <p:sldId id="269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39322" autoAdjust="0"/>
  </p:normalViewPr>
  <p:slideViewPr>
    <p:cSldViewPr>
      <p:cViewPr varScale="1">
        <p:scale>
          <a:sx n="33" d="100"/>
          <a:sy n="33" d="100"/>
        </p:scale>
        <p:origin x="-26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34018-D2E2-364C-9E33-800492D3DED1}" type="datetimeFigureOut">
              <a:rPr lang="en-US" smtClean="0"/>
              <a:t>5/23/13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CB9BC-A972-C340-B941-ED2F054D9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5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envision this teaching tidbit as a foundational activity occurring early in the semester in an introductory biology course.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will enter with different levels of biological knowledge. (in much the same way that today’s audience members do)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aim is to enable students to build a conceptual framework that they can (or we can together) modify and fill in over the course of the semester.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“Good afternoon class, today we will focus on information flow in biological systems.  I recognize that you are all in different places in your knowledge about Biology, but the activity today will allow everyone to contribute in creating a concept-strip-map. There are fundamental principles underlying information flow, and we’d like to you explore some of the connections between these principles.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the smell of food may make you salivate or recall a memory.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an example of information flow.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flow of information occurs on different levels of biological organization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 cells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cells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individuals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also flows between these levels, to make life possible.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facilitator is providing the groups with on of these three levels of biological flow of information.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will have 1 minute in your group to identify an example that conveys this flow of information.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Earlier today you created concept maps in Dr. Gross’s class. With the next 8 minutes we will organize the concept strips into a map with each group showing a flow of information for their example. You should connect these concepts with arrows and use a verb when necessary to show the information flow for your example.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asking you to arrange statements of information flow principles in a logical way.  The arrangement does not have to be linear.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B9BC-A972-C340-B941-ED2F054D9E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32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flow of information occurs on different levels of biological organization –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 cells, between cells, between individuals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also flows between these levels, to make life possible.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facilitator is providing the groups with one of these three levels of biological flow of information.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will have 1 minute in your group to identify an example that conveys this flow of information.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Earlier today you created concept maps in Dr. Gross’s class. With the next 8 minutes we will organize the concept strips into a map with each group showing a flow of information for their example. You should connect these concepts with arrows and use a verb when necessary to show the information flow for your example.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asking you to arrange statements of information flow principles in a logical way.  The arrangement does not have to be linear.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B9BC-A972-C340-B941-ED2F054D9E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7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facilitator is providing the groups with one of these three levels of biological flow of information.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will have 1 minute in your group to identify an example that conveys this flow of information.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Earlier today you created concept maps in Dr. Gross’s class. With the next 8 minutes we will organize the concept strips into a map with each group showing a flow of information for their example. You should connect these concepts with arrows and use a verb when necessary to show the information flow for your example.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asking you to arrange statements of information flow principles in a logical way.  The arrangement does not have to be linear.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B9BC-A972-C340-B941-ED2F054D9E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8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CB9BC-A972-C340-B941-ED2F054D9E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2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0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0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3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2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2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3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5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9FD1-2BF9-4345-A926-29C6EC95BFD0}" type="datetimeFigureOut">
              <a:rPr lang="en-US" smtClean="0"/>
              <a:t>5/23/13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AC75-9AC5-45A0-B3CC-FB8444799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Flow in Biological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5" y="4648200"/>
            <a:ext cx="8915400" cy="990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Hayat </a:t>
            </a:r>
            <a:r>
              <a:rPr lang="ar-AE" dirty="0">
                <a:solidFill>
                  <a:schemeClr val="accent1">
                    <a:lumMod val="50000"/>
                  </a:schemeClr>
                </a:solidFill>
              </a:rPr>
              <a:t> الحياة‎ 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en-US" b="1" u="sng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s://encrypted-tbn2.gstatic.com/images?q=tbn:ANd9GcRm5u2aPut4nqQm2RwDcmMCJjV6yP8wP1xhaqAOOUgI0jhE_Kha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7573"/>
            <a:ext cx="1828800" cy="151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_fzyV38TUE4-eimTlsWp964agvEwxIqbju9I6npMNQ2vp1arva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66900"/>
            <a:ext cx="24669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Tlu4FKuxRuA0d5iPObwB2mS6FL_ZU-V6nPr6wd4k3IFphXuOE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12" y="1866900"/>
            <a:ext cx="4408564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474494"/>
            <a:ext cx="8534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Andy Berg, Buzz Hoagland, Diane </a:t>
            </a:r>
            <a:r>
              <a:rPr lang="en-US" sz="2800" b="1" dirty="0" err="1"/>
              <a:t>Genereux</a:t>
            </a:r>
            <a:r>
              <a:rPr lang="en-US" sz="2800" b="1" dirty="0"/>
              <a:t>, Stephanie </a:t>
            </a:r>
            <a:r>
              <a:rPr lang="en-US" sz="2800" b="1" dirty="0" err="1"/>
              <a:t>Moeckel</a:t>
            </a:r>
            <a:r>
              <a:rPr lang="en-US" sz="2800" b="1" dirty="0"/>
              <a:t>-Cole, Karen </a:t>
            </a:r>
            <a:r>
              <a:rPr lang="en-US" sz="2800" b="1" dirty="0" err="1"/>
              <a:t>Riska</a:t>
            </a:r>
            <a:r>
              <a:rPr lang="en-US" sz="2800" b="1" dirty="0"/>
              <a:t>,  and </a:t>
            </a:r>
            <a:r>
              <a:rPr lang="en-US" sz="2800" b="1" dirty="0" err="1"/>
              <a:t>Ludmila</a:t>
            </a:r>
            <a:r>
              <a:rPr lang="en-US" sz="2800" b="1" dirty="0"/>
              <a:t> Tyler</a:t>
            </a:r>
            <a:endParaRPr lang="en-US" sz="28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2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757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Organized </a:t>
            </a:r>
            <a:r>
              <a:rPr lang="en-US" sz="2800" b="1" dirty="0"/>
              <a:t>general biological concepts  into a framework and provide concrete </a:t>
            </a:r>
            <a:r>
              <a:rPr lang="en-US" sz="2800" b="1" dirty="0" smtClean="0"/>
              <a:t>examples.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Articulated how biological pathways integrate signals,  receptors, and responses.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Identified </a:t>
            </a:r>
            <a:r>
              <a:rPr lang="en-US" sz="2800" b="1" dirty="0"/>
              <a:t>similar principles of information flow on different levels of biological organization.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444496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We:</a:t>
            </a:r>
            <a:endParaRPr lang="en-US" sz="3600" dirty="0"/>
          </a:p>
        </p:txBody>
      </p:sp>
      <p:pic>
        <p:nvPicPr>
          <p:cNvPr id="2059" name="Picture 11" descr="http://www.rsc.org/images/FEATURE-nobel-375_tcm18-1659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451837"/>
            <a:ext cx="3762375" cy="182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5410200" y="1644179"/>
            <a:ext cx="381000" cy="246966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8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85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6868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Response occurs</a:t>
            </a:r>
            <a:r>
              <a:rPr lang="en-US" sz="3200" b="1" dirty="0" smtClean="0"/>
              <a:t>.</a:t>
            </a:r>
          </a:p>
          <a:p>
            <a:endParaRPr lang="en-US" sz="800" b="1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 choice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8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Signal is transmitted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Response modulates signaling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Stimulus </a:t>
            </a:r>
            <a:r>
              <a:rPr lang="en-US" sz="3200" b="1" dirty="0"/>
              <a:t>triggers a signal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Signal </a:t>
            </a:r>
            <a:r>
              <a:rPr lang="en-US" sz="3200" b="1" dirty="0"/>
              <a:t>is perceived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Signals are integrated leading to a response</a:t>
            </a:r>
            <a:r>
              <a:rPr lang="en-US" sz="3200" b="1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Information </a:t>
            </a:r>
            <a:r>
              <a:rPr lang="en-US" sz="3200" b="1" dirty="0"/>
              <a:t>is stored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3498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Hybridized concept </a:t>
            </a:r>
            <a:r>
              <a:rPr lang="en-US" sz="3200" b="1" dirty="0"/>
              <a:t>map /</a:t>
            </a:r>
            <a:r>
              <a:rPr lang="en-US" sz="3200" b="1" dirty="0" smtClean="0"/>
              <a:t>strip sequence </a:t>
            </a:r>
          </a:p>
          <a:p>
            <a:endParaRPr lang="en-US" sz="3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Foundational activity to explore </a:t>
            </a:r>
            <a:r>
              <a:rPr lang="en-US" sz="3200" b="1" dirty="0"/>
              <a:t>the conceptual framework of information </a:t>
            </a:r>
            <a:r>
              <a:rPr lang="en-US" sz="3200" b="1" dirty="0" smtClean="0"/>
              <a:t>flow in biological systems</a:t>
            </a:r>
            <a:endParaRPr lang="en-US" sz="28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/>
              <a:t> </a:t>
            </a:r>
            <a:r>
              <a:rPr lang="en-US" sz="2800" b="1" dirty="0" smtClean="0"/>
              <a:t>Adaptable for increasing levels of complexity </a:t>
            </a:r>
          </a:p>
          <a:p>
            <a:pPr lvl="1"/>
            <a:endParaRPr lang="en-US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/>
              <a:t>3 levels: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intra-cellular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inter-cellular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b="1" dirty="0" smtClean="0"/>
              <a:t>inter-individual</a:t>
            </a:r>
            <a:endParaRPr lang="en-US" sz="2800" b="1" dirty="0"/>
          </a:p>
          <a:p>
            <a:pPr marL="285750" indent="-285750">
              <a:buFont typeface="Arial" pitchFamily="34" charset="0"/>
              <a:buChar char="•"/>
            </a:pPr>
            <a:endParaRPr lang="en-US" sz="2400" b="1" dirty="0"/>
          </a:p>
        </p:txBody>
      </p:sp>
      <p:pic>
        <p:nvPicPr>
          <p:cNvPr id="3" name="Picture 2" descr="http://sebald.files.wordpress.com/2010/06/penalt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18"/>
          <a:stretch/>
        </p:blipFill>
        <p:spPr bwMode="auto">
          <a:xfrm>
            <a:off x="3927716" y="3657600"/>
            <a:ext cx="4682884" cy="30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58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93757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Organize general biological concepts  into a framework and provide concrete </a:t>
            </a:r>
            <a:r>
              <a:rPr lang="en-US" sz="2800" b="1" dirty="0" smtClean="0"/>
              <a:t>examples.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Articulate how biological pathways integrate signals,  receptors, and responses.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Identify </a:t>
            </a:r>
            <a:r>
              <a:rPr lang="en-US" sz="2800" b="1" dirty="0"/>
              <a:t>similar principles of information flow on different levels of biological organization.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110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should be able to:</a:t>
            </a:r>
            <a:endParaRPr lang="en-US" sz="3600" dirty="0"/>
          </a:p>
        </p:txBody>
      </p:sp>
      <p:pic>
        <p:nvPicPr>
          <p:cNvPr id="4098" name="Picture 2" descr="C:\Users\kriska\AppData\Local\Microsoft\Windows\Temporary Internet Files\Content.IE5\HW9BKGGO\MC90033423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442" y="381000"/>
            <a:ext cx="3038176" cy="236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09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crc.bio.umass.edu/si/sites/bcrc.bio.umass.edu.si/files/image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" t="9211" r="-955" b="2781"/>
          <a:stretch/>
        </p:blipFill>
        <p:spPr bwMode="auto">
          <a:xfrm>
            <a:off x="278710" y="1295400"/>
            <a:ext cx="878909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17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9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590897" cy="543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what extent do you agree with the following statement?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We organized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general biological concepts  into a framework and provide concrete examples.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1" y="3949125"/>
            <a:ext cx="777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2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somewhat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3225225"/>
            <a:ext cx="792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1" y="46730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either agree nor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3969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omewhat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1208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04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590897" cy="543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what extent do you agree with the following statement?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We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articulated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how biological pathways integrate signals,  receptors, and responses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1" y="3949125"/>
            <a:ext cx="777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2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somewhat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3225225"/>
            <a:ext cx="792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1" y="46730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either agree nor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3969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omewhat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1208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1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0"/>
            <a:ext cx="1590897" cy="543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what extent do you agree with the following statement?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We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identified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similar principles of information flow on different levels of biological organization.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1" y="3949125"/>
            <a:ext cx="777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 startAt="2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somewhat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3225225"/>
            <a:ext cx="7924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1" y="46730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either agree nor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3969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omewhat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120825"/>
            <a:ext cx="622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E.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trongly disagree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1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33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647</Words>
  <Application>Microsoft Macintosh PowerPoint</Application>
  <PresentationFormat>On-screen Show (4:3)</PresentationFormat>
  <Paragraphs>99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Information Flow in Biological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Massachusetts at 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Strip Sequencing</dc:title>
  <dc:creator>Karen Riska</dc:creator>
  <cp:lastModifiedBy>Karen Riska</cp:lastModifiedBy>
  <cp:revision>21</cp:revision>
  <dcterms:created xsi:type="dcterms:W3CDTF">2013-05-22T19:53:56Z</dcterms:created>
  <dcterms:modified xsi:type="dcterms:W3CDTF">2013-05-23T16:34:01Z</dcterms:modified>
</cp:coreProperties>
</file>