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0" r:id="rId5"/>
    <p:sldId id="270" r:id="rId6"/>
    <p:sldId id="264" r:id="rId7"/>
    <p:sldId id="265" r:id="rId8"/>
    <p:sldId id="266" r:id="rId9"/>
    <p:sldId id="268" r:id="rId10"/>
    <p:sldId id="269" r:id="rId11"/>
    <p:sldId id="267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9FD1-2BF9-4345-A926-29C6EC95BFD0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AC75-9AC5-45A0-B3CC-FB8444799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61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9FD1-2BF9-4345-A926-29C6EC95BFD0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AC75-9AC5-45A0-B3CC-FB8444799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0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9FD1-2BF9-4345-A926-29C6EC95BFD0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AC75-9AC5-45A0-B3CC-FB8444799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9FD1-2BF9-4345-A926-29C6EC95BFD0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AC75-9AC5-45A0-B3CC-FB8444799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0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9FD1-2BF9-4345-A926-29C6EC95BFD0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AC75-9AC5-45A0-B3CC-FB8444799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3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9FD1-2BF9-4345-A926-29C6EC95BFD0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AC75-9AC5-45A0-B3CC-FB8444799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29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9FD1-2BF9-4345-A926-29C6EC95BFD0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AC75-9AC5-45A0-B3CC-FB8444799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42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9FD1-2BF9-4345-A926-29C6EC95BFD0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AC75-9AC5-45A0-B3CC-FB8444799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32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9FD1-2BF9-4345-A926-29C6EC95BFD0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AC75-9AC5-45A0-B3CC-FB8444799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8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9FD1-2BF9-4345-A926-29C6EC95BFD0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AC75-9AC5-45A0-B3CC-FB8444799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55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9FD1-2BF9-4345-A926-29C6EC95BFD0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AC75-9AC5-45A0-B3CC-FB8444799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89FD1-2BF9-4345-A926-29C6EC95BFD0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BAC75-9AC5-45A0-B3CC-FB8444799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5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Information Flow in Biological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5" y="4648200"/>
            <a:ext cx="8915400" cy="990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Hayat </a:t>
            </a:r>
            <a:r>
              <a:rPr lang="ar-AE" dirty="0">
                <a:solidFill>
                  <a:schemeClr val="accent1">
                    <a:lumMod val="50000"/>
                  </a:schemeClr>
                </a:solidFill>
              </a:rPr>
              <a:t> الحياة‎ 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en-US" b="1" u="sng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https://encrypted-tbn2.gstatic.com/images?q=tbn:ANd9GcRm5u2aPut4nqQm2RwDcmMCJjV6yP8wP1xhaqAOOUgI0jhE_Kha5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37573"/>
            <a:ext cx="1828800" cy="1510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3.gstatic.com/images?q=tbn:ANd9GcR_fzyV38TUE4-eimTlsWp964agvEwxIqbju9I6npMNQ2vp1arva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66900"/>
            <a:ext cx="2466975" cy="185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0.gstatic.com/images?q=tbn:ANd9GcTlu4FKuxRuA0d5iPObwB2mS6FL_ZU-V6nPr6wd4k3IFphXuOE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212" y="1866900"/>
            <a:ext cx="4408564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5474494"/>
            <a:ext cx="8534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Andy Berg, Buzz Hoagland, Diane </a:t>
            </a:r>
            <a:r>
              <a:rPr lang="en-US" sz="2800" b="1" dirty="0" err="1"/>
              <a:t>Genereux</a:t>
            </a:r>
            <a:r>
              <a:rPr lang="en-US" sz="2800" b="1" dirty="0"/>
              <a:t>, Stephanie </a:t>
            </a:r>
            <a:r>
              <a:rPr lang="en-US" sz="2800" b="1" dirty="0" err="1"/>
              <a:t>Moeckel</a:t>
            </a:r>
            <a:r>
              <a:rPr lang="en-US" sz="2800" b="1" dirty="0"/>
              <a:t>-Cole, Karen </a:t>
            </a:r>
            <a:r>
              <a:rPr lang="en-US" sz="2800" b="1" dirty="0" err="1"/>
              <a:t>Riska</a:t>
            </a:r>
            <a:r>
              <a:rPr lang="en-US" sz="2800" b="1" dirty="0"/>
              <a:t>,  and </a:t>
            </a:r>
            <a:r>
              <a:rPr lang="en-US" sz="2800" b="1" dirty="0" err="1"/>
              <a:t>Ludmila</a:t>
            </a:r>
            <a:r>
              <a:rPr lang="en-US" sz="2800" b="1" dirty="0"/>
              <a:t> Tyler</a:t>
            </a:r>
            <a:endParaRPr lang="en-US" sz="2800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32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937570"/>
            <a:ext cx="8763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b="1" dirty="0" smtClean="0"/>
              <a:t>Organized </a:t>
            </a:r>
            <a:r>
              <a:rPr lang="en-US" sz="2800" b="1" dirty="0"/>
              <a:t>general biological concepts  into a framework and provide concrete </a:t>
            </a:r>
            <a:r>
              <a:rPr lang="en-US" sz="2800" b="1" dirty="0" smtClean="0"/>
              <a:t>examples.</a:t>
            </a:r>
          </a:p>
          <a:p>
            <a:pPr marL="342900" indent="-342900">
              <a:buFont typeface="+mj-lt"/>
              <a:buAutoNum type="arabicPeriod"/>
            </a:pPr>
            <a:endParaRPr lang="en-US" sz="2800" b="1" dirty="0"/>
          </a:p>
          <a:p>
            <a:pPr marL="342900" indent="-342900">
              <a:buFont typeface="+mj-lt"/>
              <a:buAutoNum type="arabicPeriod"/>
            </a:pPr>
            <a:r>
              <a:rPr lang="en-US" sz="2800" b="1" dirty="0" smtClean="0"/>
              <a:t>Articulated how biological pathways integrate signals,  receptors, and responses.</a:t>
            </a:r>
          </a:p>
          <a:p>
            <a:pPr marL="342900" indent="-342900">
              <a:buFont typeface="+mj-lt"/>
              <a:buAutoNum type="arabicPeriod"/>
            </a:pPr>
            <a:endParaRPr lang="en-US" sz="2800" b="1" dirty="0"/>
          </a:p>
          <a:p>
            <a:pPr marL="342900" indent="-342900">
              <a:buFont typeface="+mj-lt"/>
              <a:buAutoNum type="arabicPeriod"/>
            </a:pPr>
            <a:r>
              <a:rPr lang="en-US" sz="2800" b="1" dirty="0" smtClean="0"/>
              <a:t>Identified </a:t>
            </a:r>
            <a:r>
              <a:rPr lang="en-US" sz="2800" b="1" dirty="0"/>
              <a:t>similar principles of information flow on different levels of biological organization.</a:t>
            </a:r>
          </a:p>
          <a:p>
            <a:pPr marL="342900" indent="-342900">
              <a:buFont typeface="+mj-lt"/>
              <a:buAutoNum type="arabicPeriod"/>
            </a:pP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444496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We:</a:t>
            </a:r>
            <a:endParaRPr lang="en-US" sz="3600" dirty="0"/>
          </a:p>
        </p:txBody>
      </p:sp>
      <p:pic>
        <p:nvPicPr>
          <p:cNvPr id="2059" name="Picture 11" descr="http://www.rsc.org/images/FEATURE-nobel-375_tcm18-16597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0" y="451837"/>
            <a:ext cx="3762375" cy="1826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eft Arrow 3"/>
          <p:cNvSpPr/>
          <p:nvPr/>
        </p:nvSpPr>
        <p:spPr>
          <a:xfrm>
            <a:off x="5410200" y="1644179"/>
            <a:ext cx="381000" cy="246966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85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5850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09600"/>
            <a:ext cx="8686800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/>
              <a:t>Response occurs</a:t>
            </a:r>
            <a:r>
              <a:rPr lang="en-US" sz="3200" b="1" dirty="0" smtClean="0"/>
              <a:t>.</a:t>
            </a:r>
          </a:p>
          <a:p>
            <a:endParaRPr lang="en-US" sz="800" b="1" dirty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Your choice</a:t>
            </a:r>
            <a:r>
              <a:rPr lang="en-US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en-US" sz="800" b="1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/>
              <a:t>Signal is transmitted</a:t>
            </a:r>
            <a:r>
              <a:rPr lang="en-US" sz="3200" b="1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/>
              <a:t>Response modulates signaling</a:t>
            </a:r>
            <a:r>
              <a:rPr lang="en-US" sz="3200" b="1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8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/>
              <a:t>Stimulus </a:t>
            </a:r>
            <a:r>
              <a:rPr lang="en-US" sz="3200" b="1" dirty="0"/>
              <a:t>triggers a signal</a:t>
            </a:r>
            <a:r>
              <a:rPr lang="en-US" sz="3200" b="1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8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/>
              <a:t>Signal </a:t>
            </a:r>
            <a:r>
              <a:rPr lang="en-US" sz="3200" b="1" dirty="0"/>
              <a:t>is perceived</a:t>
            </a:r>
            <a:r>
              <a:rPr lang="en-US" sz="3200" b="1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8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/>
              <a:t>Signals are integrated leading to a response</a:t>
            </a:r>
            <a:r>
              <a:rPr lang="en-US" sz="3200" b="1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8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/>
              <a:t>Information </a:t>
            </a:r>
            <a:r>
              <a:rPr lang="en-US" sz="3200" b="1" dirty="0"/>
              <a:t>is stored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34989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5344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/>
              <a:t>Hybridized concept </a:t>
            </a:r>
            <a:r>
              <a:rPr lang="en-US" sz="3200" b="1" dirty="0"/>
              <a:t>map /</a:t>
            </a:r>
            <a:r>
              <a:rPr lang="en-US" sz="3200" b="1" dirty="0" smtClean="0"/>
              <a:t>strip sequence </a:t>
            </a:r>
          </a:p>
          <a:p>
            <a:endParaRPr lang="en-US" sz="32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/>
              <a:t>Foundational activity to explore </a:t>
            </a:r>
            <a:r>
              <a:rPr lang="en-US" sz="3200" b="1" dirty="0"/>
              <a:t>the conceptual framework of information </a:t>
            </a:r>
            <a:r>
              <a:rPr lang="en-US" sz="3200" b="1" dirty="0" smtClean="0"/>
              <a:t>flow in biological systems</a:t>
            </a:r>
            <a:endParaRPr lang="en-US" sz="2800" b="1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b="1" dirty="0"/>
              <a:t> </a:t>
            </a:r>
            <a:r>
              <a:rPr lang="en-US" sz="2800" b="1" dirty="0" smtClean="0"/>
              <a:t>Adaptable for increasing levels of complexity </a:t>
            </a:r>
          </a:p>
          <a:p>
            <a:pPr lvl="1"/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smtClean="0"/>
              <a:t>3 levels: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b="1" dirty="0" smtClean="0"/>
              <a:t>intra-cellular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b="1" dirty="0" smtClean="0"/>
              <a:t>inter-cellular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b="1" dirty="0" smtClean="0"/>
              <a:t>inter-individual</a:t>
            </a:r>
            <a:endParaRPr lang="en-US" sz="2800" b="1" dirty="0"/>
          </a:p>
          <a:p>
            <a:pPr marL="285750" indent="-285750">
              <a:buFont typeface="Arial" pitchFamily="34" charset="0"/>
              <a:buChar char="•"/>
            </a:pPr>
            <a:endParaRPr lang="en-US" sz="2400" b="1" dirty="0"/>
          </a:p>
        </p:txBody>
      </p:sp>
      <p:pic>
        <p:nvPicPr>
          <p:cNvPr id="3" name="Picture 2" descr="http://sebald.files.wordpress.com/2010/06/penalty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18"/>
          <a:stretch/>
        </p:blipFill>
        <p:spPr bwMode="auto">
          <a:xfrm>
            <a:off x="3927716" y="3657600"/>
            <a:ext cx="4682884" cy="3026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58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937570"/>
            <a:ext cx="8763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b="1" dirty="0"/>
              <a:t>Organize general biological concepts  into a framework and provide concrete </a:t>
            </a:r>
            <a:r>
              <a:rPr lang="en-US" sz="2800" b="1" dirty="0" smtClean="0"/>
              <a:t>examples.</a:t>
            </a:r>
          </a:p>
          <a:p>
            <a:pPr marL="342900" indent="-342900">
              <a:buFont typeface="+mj-lt"/>
              <a:buAutoNum type="arabicPeriod"/>
            </a:pPr>
            <a:endParaRPr lang="en-US" sz="2800" b="1" dirty="0"/>
          </a:p>
          <a:p>
            <a:pPr marL="342900" indent="-342900">
              <a:buFont typeface="+mj-lt"/>
              <a:buAutoNum type="arabicPeriod"/>
            </a:pPr>
            <a:r>
              <a:rPr lang="en-US" sz="2800" b="1" dirty="0" smtClean="0"/>
              <a:t>Articulate how biological pathways integrate signals,  receptors, and responses.</a:t>
            </a:r>
          </a:p>
          <a:p>
            <a:pPr marL="342900" indent="-342900">
              <a:buFont typeface="+mj-lt"/>
              <a:buAutoNum type="arabicPeriod"/>
            </a:pPr>
            <a:endParaRPr lang="en-US" sz="2800" b="1" dirty="0"/>
          </a:p>
          <a:p>
            <a:pPr marL="342900" indent="-342900">
              <a:buFont typeface="+mj-lt"/>
              <a:buAutoNum type="arabicPeriod"/>
            </a:pPr>
            <a:r>
              <a:rPr lang="en-US" sz="2800" b="1" dirty="0" smtClean="0"/>
              <a:t>Identify </a:t>
            </a:r>
            <a:r>
              <a:rPr lang="en-US" sz="2800" b="1" dirty="0"/>
              <a:t>similar principles of information flow on different levels of biological organization.</a:t>
            </a:r>
          </a:p>
          <a:p>
            <a:pPr marL="342900" indent="-342900">
              <a:buFont typeface="+mj-lt"/>
              <a:buAutoNum type="arabicPeriod"/>
            </a:pP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411069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We should be able to:</a:t>
            </a:r>
            <a:endParaRPr lang="en-US" sz="3600" dirty="0"/>
          </a:p>
        </p:txBody>
      </p:sp>
      <p:pic>
        <p:nvPicPr>
          <p:cNvPr id="4098" name="Picture 2" descr="C:\Users\kriska\AppData\Local\Microsoft\Windows\Temporary Internet Files\Content.IE5\HW9BKGGO\MC90033423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442" y="381000"/>
            <a:ext cx="3038176" cy="236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09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bcrc.bio.umass.edu/si/sites/bcrc.bio.umass.edu.si/files/image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5" t="9211" r="-955" b="2781"/>
          <a:stretch/>
        </p:blipFill>
        <p:spPr bwMode="auto">
          <a:xfrm>
            <a:off x="278710" y="1295400"/>
            <a:ext cx="878909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179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695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5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96000"/>
            <a:ext cx="1590897" cy="543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152400"/>
            <a:ext cx="838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To what extent do you agree with the following statement?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We organized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general biological concepts  into a framework and provide concrete examples.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1" y="3949125"/>
            <a:ext cx="7772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eriod" startAt="2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somewhat agree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90801" y="3225225"/>
            <a:ext cx="7924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trongly agree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90801" y="4673025"/>
            <a:ext cx="6226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either agree nor disagree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0" y="5396925"/>
            <a:ext cx="6226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omewhat disagree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6120825"/>
            <a:ext cx="6226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E.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trongly disagree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9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5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96000"/>
            <a:ext cx="1590897" cy="543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152400"/>
            <a:ext cx="838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To what extent do you agree with the following statement?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We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articulated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how biological pathways integrate signals,  receptors, and responses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1" y="3949125"/>
            <a:ext cx="7772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eriod" startAt="2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somewhat agree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90801" y="3225225"/>
            <a:ext cx="7924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trongly agree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90801" y="4673025"/>
            <a:ext cx="6226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either agree nor disagree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0" y="5396925"/>
            <a:ext cx="6226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omewhat disagree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6120825"/>
            <a:ext cx="6226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E.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trongly disagree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41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5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96000"/>
            <a:ext cx="1590897" cy="543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1524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To what extent do you agree with the following statement?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We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identified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similar principles of information flow on different levels of biological organization.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1" y="3949125"/>
            <a:ext cx="7772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eriod" startAt="2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somewhat agree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90801" y="3225225"/>
            <a:ext cx="7924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trongly agree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90801" y="4673025"/>
            <a:ext cx="6226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either agree nor disagree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0" y="5396925"/>
            <a:ext cx="6226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omewhat disagree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6120825"/>
            <a:ext cx="6226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E.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trongly disagree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41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6333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296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Information Flow in Biological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Massachusetts at Amherst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Strip Sequencing</dc:title>
  <dc:creator>Karen Riska</dc:creator>
  <cp:lastModifiedBy>Ludmila</cp:lastModifiedBy>
  <cp:revision>20</cp:revision>
  <dcterms:created xsi:type="dcterms:W3CDTF">2013-05-22T19:53:56Z</dcterms:created>
  <dcterms:modified xsi:type="dcterms:W3CDTF">2013-05-23T16:28:49Z</dcterms:modified>
</cp:coreProperties>
</file>